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4"/>
    <p:sldMasterId id="214748369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DM Sans Medium"/>
      <p:regular r:id="rId13"/>
      <p:bold r:id="rId14"/>
      <p:italic r:id="rId15"/>
      <p:boldItalic r:id="rId16"/>
    </p:embeddedFont>
    <p:embeddedFont>
      <p:font typeface="Merriweather Light"/>
      <p:regular r:id="rId17"/>
      <p:bold r:id="rId18"/>
      <p:italic r:id="rId19"/>
      <p:boldItalic r:id="rId20"/>
    </p:embeddedFont>
    <p:embeddedFont>
      <p:font typeface="Merriweather"/>
      <p:regular r:id="rId21"/>
      <p:bold r:id="rId22"/>
      <p:italic r:id="rId23"/>
      <p:boldItalic r:id="rId24"/>
    </p:embeddedFont>
    <p:embeddedFont>
      <p:font typeface="DM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Light-boldItalic.fntdata"/><Relationship Id="rId22" Type="http://schemas.openxmlformats.org/officeDocument/2006/relationships/font" Target="fonts/Merriweather-bold.fntdata"/><Relationship Id="rId21" Type="http://schemas.openxmlformats.org/officeDocument/2006/relationships/font" Target="fonts/Merriweather-regular.fntdata"/><Relationship Id="rId24" Type="http://schemas.openxmlformats.org/officeDocument/2006/relationships/font" Target="fonts/Merriweather-boldItalic.fntdata"/><Relationship Id="rId23" Type="http://schemas.openxmlformats.org/officeDocument/2006/relationships/font" Target="fonts/Merriweather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DMSans-bold.fntdata"/><Relationship Id="rId25" Type="http://schemas.openxmlformats.org/officeDocument/2006/relationships/font" Target="fonts/DMSans-regular.fntdata"/><Relationship Id="rId28" Type="http://schemas.openxmlformats.org/officeDocument/2006/relationships/font" Target="fonts/DMSans-boldItalic.fntdata"/><Relationship Id="rId27" Type="http://schemas.openxmlformats.org/officeDocument/2006/relationships/font" Target="fonts/DMSa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DMSansMedium-regular.fntdata"/><Relationship Id="rId12" Type="http://schemas.openxmlformats.org/officeDocument/2006/relationships/slide" Target="slides/slide6.xml"/><Relationship Id="rId15" Type="http://schemas.openxmlformats.org/officeDocument/2006/relationships/font" Target="fonts/DMSansMedium-italic.fntdata"/><Relationship Id="rId14" Type="http://schemas.openxmlformats.org/officeDocument/2006/relationships/font" Target="fonts/DMSansMedium-bold.fntdata"/><Relationship Id="rId17" Type="http://schemas.openxmlformats.org/officeDocument/2006/relationships/font" Target="fonts/MerriweatherLight-regular.fntdata"/><Relationship Id="rId16" Type="http://schemas.openxmlformats.org/officeDocument/2006/relationships/font" Target="fonts/DMSansMedium-boldItalic.fntdata"/><Relationship Id="rId19" Type="http://schemas.openxmlformats.org/officeDocument/2006/relationships/font" Target="fonts/MerriweatherLight-italic.fntdata"/><Relationship Id="rId18" Type="http://schemas.openxmlformats.org/officeDocument/2006/relationships/font" Target="fonts/MerriweatherLight-bold.fnt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4d99758a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4d99758a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4d99758af6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4d99758af6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4d99758af6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4d99758af6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4d99758af6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4d99758af6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4d99758af6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4d99758af6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4d99758af6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4d99758af6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" name="Google Shape;99;p2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0" name="Google Shape;100;p2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" name="Google Shape;101;p2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2" name="Google Shape;102;p2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" name="Google Shape;103;p2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07" name="Google Shape;107;p2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5" name="Google Shape;115;p2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2" name="Google Shape;122;p28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3" name="Google Shape;123;p28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4" name="Google Shape;124;p28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2" name="Google Shape;132;p2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" name="Google Shape;133;p2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" name="Google Shape;134;p2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" name="Google Shape;135;p2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3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3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3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3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3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4" name="Google Shape;154;p3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6" name="Google Shape;15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p3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3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3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73" name="Google Shape;173;p3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slide" type="title">
  <p:cSld name="TITLE">
    <p:bg>
      <p:bgPr>
        <a:solidFill>
          <a:schemeClr val="dk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/>
          <p:nvPr>
            <p:ph idx="1" type="body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35"/>
          <p:cNvSpPr txBox="1"/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0"/>
              <a:buNone/>
              <a:defRPr sz="675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p35"/>
          <p:cNvSpPr txBox="1"/>
          <p:nvPr>
            <p:ph idx="2" type="subTitle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DM Sans Medium"/>
              <a:buNone/>
              <a:defRPr sz="185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0" name="Google Shape;180;p35"/>
          <p:cNvSpPr/>
          <p:nvPr>
            <p:ph idx="3" type="pic"/>
          </p:nvPr>
        </p:nvSpPr>
        <p:spPr>
          <a:xfrm>
            <a:off x="4437578" y="2171250"/>
            <a:ext cx="4509600" cy="27756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181" name="Google Shape;181;p35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number" type="secHead">
  <p:cSld name="SECTION_HEADER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6"/>
          <p:cNvSpPr txBox="1"/>
          <p:nvPr>
            <p:ph type="title"/>
          </p:nvPr>
        </p:nvSpPr>
        <p:spPr>
          <a:xfrm>
            <a:off x="511953" y="5885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4" name="Google Shape;18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36"/>
          <p:cNvSpPr txBox="1"/>
          <p:nvPr>
            <p:ph idx="2" type="title"/>
          </p:nvPr>
        </p:nvSpPr>
        <p:spPr>
          <a:xfrm>
            <a:off x="511953" y="14303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6" name="Google Shape;186;p36"/>
          <p:cNvSpPr txBox="1"/>
          <p:nvPr>
            <p:ph idx="3" type="title"/>
          </p:nvPr>
        </p:nvSpPr>
        <p:spPr>
          <a:xfrm>
            <a:off x="511953" y="22721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7" name="Google Shape;187;p36"/>
          <p:cNvSpPr txBox="1"/>
          <p:nvPr>
            <p:ph idx="4" type="title"/>
          </p:nvPr>
        </p:nvSpPr>
        <p:spPr>
          <a:xfrm>
            <a:off x="511953" y="31139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8" name="Google Shape;188;p36"/>
          <p:cNvSpPr txBox="1"/>
          <p:nvPr>
            <p:ph idx="5" type="title"/>
          </p:nvPr>
        </p:nvSpPr>
        <p:spPr>
          <a:xfrm>
            <a:off x="511953" y="39557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9" name="Google Shape;189;p36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0" name="Google Shape;190;p36"/>
          <p:cNvSpPr txBox="1"/>
          <p:nvPr>
            <p:ph idx="6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37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194" name="Google Shape;194;p37"/>
          <p:cNvSpPr txBox="1"/>
          <p:nvPr>
            <p:ph idx="2" type="body"/>
          </p:nvPr>
        </p:nvSpPr>
        <p:spPr>
          <a:xfrm>
            <a:off x="196951" y="196725"/>
            <a:ext cx="18591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" name="Google Shape;195;p37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TITLE_AND_BODY_1">
    <p:bg>
      <p:bgPr>
        <a:solidFill>
          <a:schemeClr val="dk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38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199" name="Google Shape;199;p38"/>
          <p:cNvSpPr txBox="1"/>
          <p:nvPr>
            <p:ph idx="2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p38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1" type="twoColTx">
  <p:cSld name="TITLE_AND_TWO_COLUMNS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9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203" name="Google Shape;203;p39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" name="Google Shape;204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39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06" name="Google Shape;206;p39"/>
          <p:cNvSpPr txBox="1"/>
          <p:nvPr>
            <p:ph idx="3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" name="Google Shape;207;p39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2">
  <p:cSld name="TITLE_AND_TWO_COLUMNS_1">
    <p:bg>
      <p:bgPr>
        <a:solidFill>
          <a:schemeClr val="dk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0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40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1" name="Google Shape;211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40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13" name="Google Shape;213;p40"/>
          <p:cNvSpPr txBox="1"/>
          <p:nvPr>
            <p:ph idx="3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4" name="Google Shape;214;p40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40"/>
          <p:cNvSpPr txBox="1"/>
          <p:nvPr>
            <p:ph idx="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chart">
  <p:cSld name="SECTION_TITLE_AND_DESCRIPTION">
    <p:bg>
      <p:bgPr>
        <a:solidFill>
          <a:schemeClr val="lt2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1"/>
          <p:cNvSpPr/>
          <p:nvPr/>
        </p:nvSpPr>
        <p:spPr>
          <a:xfrm>
            <a:off x="4305000" y="-125"/>
            <a:ext cx="4839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8" name="Google Shape;21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41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0" name="Google Shape;220;p41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21" name="Google Shape;221;p41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22" name="Google Shape;222;p41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">
  <p:cSld name="CAPTION_ONLY">
    <p:bg>
      <p:bgPr>
        <a:solidFill>
          <a:schemeClr val="lt2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Google Shape;225;p42"/>
          <p:cNvSpPr txBox="1"/>
          <p:nvPr>
            <p:ph idx="1" type="body"/>
          </p:nvPr>
        </p:nvSpPr>
        <p:spPr>
          <a:xfrm>
            <a:off x="2030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26" name="Google Shape;226;p42"/>
          <p:cNvSpPr txBox="1"/>
          <p:nvPr>
            <p:ph idx="2" type="body"/>
          </p:nvPr>
        </p:nvSpPr>
        <p:spPr>
          <a:xfrm>
            <a:off x="2030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27" name="Google Shape;227;p42"/>
          <p:cNvSpPr txBox="1"/>
          <p:nvPr>
            <p:ph idx="3" type="body"/>
          </p:nvPr>
        </p:nvSpPr>
        <p:spPr>
          <a:xfrm>
            <a:off x="2030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28" name="Google Shape;228;p42"/>
          <p:cNvSpPr txBox="1"/>
          <p:nvPr>
            <p:ph idx="4" type="body"/>
          </p:nvPr>
        </p:nvSpPr>
        <p:spPr>
          <a:xfrm>
            <a:off x="2030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29" name="Google Shape;229;p42"/>
          <p:cNvSpPr txBox="1"/>
          <p:nvPr>
            <p:ph idx="5" type="body"/>
          </p:nvPr>
        </p:nvSpPr>
        <p:spPr>
          <a:xfrm>
            <a:off x="2030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0" name="Google Shape;230;p42"/>
          <p:cNvSpPr txBox="1"/>
          <p:nvPr>
            <p:ph idx="6" type="body"/>
          </p:nvPr>
        </p:nvSpPr>
        <p:spPr>
          <a:xfrm>
            <a:off x="2030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1" name="Google Shape;231;p42"/>
          <p:cNvSpPr txBox="1"/>
          <p:nvPr>
            <p:ph idx="7" type="body"/>
          </p:nvPr>
        </p:nvSpPr>
        <p:spPr>
          <a:xfrm>
            <a:off x="2030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2" name="Google Shape;232;p42"/>
          <p:cNvSpPr txBox="1"/>
          <p:nvPr>
            <p:ph idx="8" type="body"/>
          </p:nvPr>
        </p:nvSpPr>
        <p:spPr>
          <a:xfrm>
            <a:off x="2030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3" name="Google Shape;233;p42"/>
          <p:cNvSpPr txBox="1"/>
          <p:nvPr>
            <p:ph idx="9" type="body"/>
          </p:nvPr>
        </p:nvSpPr>
        <p:spPr>
          <a:xfrm>
            <a:off x="2030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4" name="Google Shape;234;p42"/>
          <p:cNvSpPr txBox="1"/>
          <p:nvPr>
            <p:ph idx="13" type="body"/>
          </p:nvPr>
        </p:nvSpPr>
        <p:spPr>
          <a:xfrm>
            <a:off x="32496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5" name="Google Shape;235;p42"/>
          <p:cNvSpPr txBox="1"/>
          <p:nvPr>
            <p:ph idx="14" type="body"/>
          </p:nvPr>
        </p:nvSpPr>
        <p:spPr>
          <a:xfrm>
            <a:off x="32496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6" name="Google Shape;236;p42"/>
          <p:cNvSpPr txBox="1"/>
          <p:nvPr>
            <p:ph idx="15" type="body"/>
          </p:nvPr>
        </p:nvSpPr>
        <p:spPr>
          <a:xfrm>
            <a:off x="32496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7" name="Google Shape;237;p42"/>
          <p:cNvSpPr txBox="1"/>
          <p:nvPr>
            <p:ph idx="16" type="body"/>
          </p:nvPr>
        </p:nvSpPr>
        <p:spPr>
          <a:xfrm>
            <a:off x="32496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17" type="body"/>
          </p:nvPr>
        </p:nvSpPr>
        <p:spPr>
          <a:xfrm>
            <a:off x="32496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9" name="Google Shape;239;p42"/>
          <p:cNvSpPr txBox="1"/>
          <p:nvPr>
            <p:ph idx="18" type="body"/>
          </p:nvPr>
        </p:nvSpPr>
        <p:spPr>
          <a:xfrm>
            <a:off x="32496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0" name="Google Shape;240;p42"/>
          <p:cNvSpPr txBox="1"/>
          <p:nvPr>
            <p:ph idx="19" type="body"/>
          </p:nvPr>
        </p:nvSpPr>
        <p:spPr>
          <a:xfrm>
            <a:off x="32496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20" type="body"/>
          </p:nvPr>
        </p:nvSpPr>
        <p:spPr>
          <a:xfrm>
            <a:off x="32496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2" name="Google Shape;242;p42"/>
          <p:cNvSpPr txBox="1"/>
          <p:nvPr>
            <p:ph idx="21" type="body"/>
          </p:nvPr>
        </p:nvSpPr>
        <p:spPr>
          <a:xfrm>
            <a:off x="32496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3" name="Google Shape;243;p42"/>
          <p:cNvSpPr txBox="1"/>
          <p:nvPr>
            <p:ph idx="22" type="body"/>
          </p:nvPr>
        </p:nvSpPr>
        <p:spPr>
          <a:xfrm>
            <a:off x="62962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4" name="Google Shape;244;p42"/>
          <p:cNvSpPr txBox="1"/>
          <p:nvPr>
            <p:ph idx="23" type="body"/>
          </p:nvPr>
        </p:nvSpPr>
        <p:spPr>
          <a:xfrm>
            <a:off x="62962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5" name="Google Shape;245;p42"/>
          <p:cNvSpPr txBox="1"/>
          <p:nvPr>
            <p:ph idx="24" type="body"/>
          </p:nvPr>
        </p:nvSpPr>
        <p:spPr>
          <a:xfrm>
            <a:off x="62962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6" name="Google Shape;246;p42"/>
          <p:cNvSpPr txBox="1"/>
          <p:nvPr>
            <p:ph idx="25" type="body"/>
          </p:nvPr>
        </p:nvSpPr>
        <p:spPr>
          <a:xfrm>
            <a:off x="62962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7" name="Google Shape;247;p42"/>
          <p:cNvSpPr txBox="1"/>
          <p:nvPr>
            <p:ph idx="26" type="body"/>
          </p:nvPr>
        </p:nvSpPr>
        <p:spPr>
          <a:xfrm>
            <a:off x="62962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8" name="Google Shape;248;p42"/>
          <p:cNvSpPr txBox="1"/>
          <p:nvPr>
            <p:ph idx="27" type="body"/>
          </p:nvPr>
        </p:nvSpPr>
        <p:spPr>
          <a:xfrm>
            <a:off x="62962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9" name="Google Shape;249;p42"/>
          <p:cNvSpPr txBox="1"/>
          <p:nvPr>
            <p:ph idx="28" type="body"/>
          </p:nvPr>
        </p:nvSpPr>
        <p:spPr>
          <a:xfrm>
            <a:off x="62962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0" name="Google Shape;250;p42"/>
          <p:cNvSpPr txBox="1"/>
          <p:nvPr>
            <p:ph idx="29" type="body"/>
          </p:nvPr>
        </p:nvSpPr>
        <p:spPr>
          <a:xfrm>
            <a:off x="62962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1" name="Google Shape;251;p42"/>
          <p:cNvSpPr txBox="1"/>
          <p:nvPr>
            <p:ph idx="30" type="body"/>
          </p:nvPr>
        </p:nvSpPr>
        <p:spPr>
          <a:xfrm>
            <a:off x="62962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2" name="Google Shape;252;p42"/>
          <p:cNvSpPr txBox="1"/>
          <p:nvPr>
            <p:ph idx="31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53" name="Google Shape;253;p42"/>
          <p:cNvSpPr txBox="1"/>
          <p:nvPr>
            <p:ph idx="3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lank">
  <p:cSld name="CUSTOM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6" name="Google Shape;256;p43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17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DM Sans"/>
              <a:buChar char="○"/>
              <a:defRPr sz="8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24">
          <p15:clr>
            <a:srgbClr val="E46962"/>
          </p15:clr>
        </p15:guide>
        <p15:guide id="2" orient="horz" pos="124">
          <p15:clr>
            <a:srgbClr val="E46962"/>
          </p15:clr>
        </p15:guide>
        <p15:guide id="3" pos="5636">
          <p15:clr>
            <a:srgbClr val="E46962"/>
          </p15:clr>
        </p15:guide>
        <p15:guide id="4" orient="horz" pos="3116">
          <p15:clr>
            <a:srgbClr val="E46962"/>
          </p15:clr>
        </p15:guide>
        <p15:guide id="5" pos="1296">
          <p15:clr>
            <a:srgbClr val="E46962"/>
          </p15:clr>
        </p15:guide>
        <p15:guide id="6" pos="446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/>
          <p:nvPr>
            <p:ph idx="4" type="body"/>
          </p:nvPr>
        </p:nvSpPr>
        <p:spPr>
          <a:xfrm>
            <a:off x="8208751" y="196725"/>
            <a:ext cx="8124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04.23.2025</a:t>
            </a:r>
            <a:endParaRPr/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4"/>
          <p:cNvSpPr txBox="1"/>
          <p:nvPr>
            <p:ph type="ctrTitle"/>
          </p:nvPr>
        </p:nvSpPr>
        <p:spPr>
          <a:xfrm>
            <a:off x="196950" y="223825"/>
            <a:ext cx="8011800" cy="250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800">
                <a:latin typeface="Merriweather Light"/>
                <a:ea typeface="Merriweather Light"/>
                <a:cs typeface="Merriweather Light"/>
                <a:sym typeface="Merriweather Light"/>
              </a:rPr>
              <a:t>    Regime-Switching for   </a:t>
            </a:r>
            <a:endParaRPr b="0" sz="38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800">
                <a:latin typeface="Merriweather Light"/>
                <a:ea typeface="Merriweather Light"/>
                <a:cs typeface="Merriweather Light"/>
                <a:sym typeface="Merriweather Light"/>
              </a:rPr>
              <a:t>            Risk Insights:</a:t>
            </a:r>
            <a:endParaRPr b="0" sz="3800">
              <a:latin typeface="Merriweather Light"/>
              <a:ea typeface="Merriweather Light"/>
              <a:cs typeface="Merriweather Light"/>
              <a:sym typeface="Merriweather Ligh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0" lang="en" sz="3800">
                <a:latin typeface="Merriweather Light"/>
                <a:ea typeface="Merriweather Light"/>
                <a:cs typeface="Merriweather Light"/>
                <a:sym typeface="Merriweather Light"/>
              </a:rPr>
              <a:t>  A Case Study on Tesla (Q1 2025)</a:t>
            </a:r>
            <a:endParaRPr b="0" sz="38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sp>
        <p:nvSpPr>
          <p:cNvPr id="264" name="Google Shape;264;p44"/>
          <p:cNvSpPr txBox="1"/>
          <p:nvPr>
            <p:ph idx="2" type="subTitle"/>
          </p:nvPr>
        </p:nvSpPr>
        <p:spPr>
          <a:xfrm>
            <a:off x="197375" y="3212850"/>
            <a:ext cx="39867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LOKANA SHANKARA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ls1526</a:t>
            </a:r>
            <a:endParaRPr/>
          </a:p>
        </p:txBody>
      </p:sp>
      <p:sp>
        <p:nvSpPr>
          <p:cNvPr id="265" name="Google Shape;265;p44"/>
          <p:cNvSpPr txBox="1"/>
          <p:nvPr>
            <p:ph idx="1" type="body"/>
          </p:nvPr>
        </p:nvSpPr>
        <p:spPr>
          <a:xfrm>
            <a:off x="196950" y="4539100"/>
            <a:ext cx="34869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/>
              <a:t>I</a:t>
            </a:r>
            <a:r>
              <a:rPr i="1" lang="en"/>
              <a:t>nspired by real-world volatility insights for Tesla leadership</a:t>
            </a:r>
            <a:endParaRPr i="1"/>
          </a:p>
        </p:txBody>
      </p:sp>
      <p:pic>
        <p:nvPicPr>
          <p:cNvPr descr="Blue and green wave pattern. " id="266" name="Google Shape;266;p4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5285105" y="2648500"/>
            <a:ext cx="3858900" cy="23751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pic>
        <p:nvPicPr>
          <p:cNvPr id="267" name="Google Shape;267;p44" title="musk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7630" y="2648500"/>
            <a:ext cx="4186369" cy="243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5"/>
          <p:cNvSpPr txBox="1"/>
          <p:nvPr>
            <p:ph type="title"/>
          </p:nvPr>
        </p:nvSpPr>
        <p:spPr>
          <a:xfrm>
            <a:off x="490250" y="196450"/>
            <a:ext cx="6367800" cy="434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2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500"/>
              <a:t>Introduction &amp; Motivation</a:t>
            </a:r>
            <a:endParaRPr sz="1400">
              <a:solidFill>
                <a:schemeClr val="hlink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erriweather"/>
              <a:buChar char="●"/>
            </a:pPr>
            <a:r>
              <a:rPr b="0" lang="en" sz="1400">
                <a:solidFill>
                  <a:schemeClr val="hlink"/>
                </a:solidFill>
              </a:rPr>
              <a:t>Tesla’s stock is highly volatile, driven by news, tweets, earnings, and investor sentiment.</a:t>
            </a:r>
            <a:endParaRPr b="0" sz="1400">
              <a:solidFill>
                <a:schemeClr val="hlink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</a:pPr>
            <a:r>
              <a:rPr b="0" lang="en" sz="1400">
                <a:solidFill>
                  <a:schemeClr val="hlink"/>
                </a:solidFill>
              </a:rPr>
              <a:t>Traditional models like GARCH capture volatility, but they don’t explain </a:t>
            </a:r>
            <a:r>
              <a:rPr lang="en" sz="1400">
                <a:solidFill>
                  <a:schemeClr val="hlink"/>
                </a:solidFill>
              </a:rPr>
              <a:t>shifts</a:t>
            </a:r>
            <a:r>
              <a:rPr b="0" lang="en" sz="1400">
                <a:solidFill>
                  <a:schemeClr val="hlink"/>
                </a:solidFill>
              </a:rPr>
              <a:t> in market behavior.</a:t>
            </a:r>
            <a:endParaRPr b="0" sz="1400">
              <a:solidFill>
                <a:schemeClr val="hlink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hlink"/>
                </a:solidFill>
              </a:rPr>
              <a:t>Regime-switching models</a:t>
            </a:r>
            <a:r>
              <a:rPr b="0" lang="en" sz="1400">
                <a:solidFill>
                  <a:schemeClr val="hlink"/>
                </a:solidFill>
              </a:rPr>
              <a:t> (Hamilton, 1989) allow us to identify and forecast periods of:</a:t>
            </a:r>
            <a:endParaRPr b="0" sz="1400">
              <a:solidFill>
                <a:schemeClr val="hlink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erriweather"/>
              <a:buChar char="○"/>
            </a:pPr>
            <a:r>
              <a:rPr b="0" lang="en" sz="1400">
                <a:solidFill>
                  <a:schemeClr val="hlink"/>
                </a:solidFill>
              </a:rPr>
              <a:t>Stable market behavior </a:t>
            </a:r>
            <a:r>
              <a:rPr b="0" i="1" lang="en" sz="1400">
                <a:solidFill>
                  <a:schemeClr val="hlink"/>
                </a:solidFill>
              </a:rPr>
              <a:t>(Regime 0)</a:t>
            </a:r>
            <a:endParaRPr b="0" i="1" sz="1400">
              <a:solidFill>
                <a:schemeClr val="hlink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erriweather"/>
              <a:buChar char="○"/>
            </a:pPr>
            <a:r>
              <a:rPr b="0" lang="en" sz="1400">
                <a:solidFill>
                  <a:schemeClr val="hlink"/>
                </a:solidFill>
              </a:rPr>
              <a:t>Panic or overreaction </a:t>
            </a:r>
            <a:r>
              <a:rPr b="0" i="1" lang="en" sz="1400">
                <a:solidFill>
                  <a:schemeClr val="hlink"/>
                </a:solidFill>
              </a:rPr>
              <a:t>(Regime 1)</a:t>
            </a:r>
            <a:endParaRPr b="0" i="1" sz="1400">
              <a:solidFill>
                <a:schemeClr val="hlink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Merriweather"/>
              <a:buChar char="●"/>
            </a:pPr>
            <a:r>
              <a:rPr b="0" lang="en" sz="1400">
                <a:solidFill>
                  <a:schemeClr val="hlink"/>
                </a:solidFill>
              </a:rPr>
              <a:t>Q1 2025 was chosen due to notable price swings and lack of major macro events — ideal for exploring market irrationality.</a:t>
            </a:r>
            <a:endParaRPr b="0" sz="1400">
              <a:solidFill>
                <a:schemeClr val="hlink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Arial"/>
              <a:buChar char="●"/>
            </a:pPr>
            <a:r>
              <a:rPr b="0" lang="en" sz="1400">
                <a:solidFill>
                  <a:schemeClr val="hlink"/>
                </a:solidFill>
              </a:rPr>
              <a:t>This work offers insights for </a:t>
            </a:r>
            <a:r>
              <a:rPr lang="en" sz="1400">
                <a:solidFill>
                  <a:schemeClr val="hlink"/>
                </a:solidFill>
              </a:rPr>
              <a:t>investors</a:t>
            </a:r>
            <a:r>
              <a:rPr b="0" lang="en" sz="1400">
                <a:solidFill>
                  <a:schemeClr val="hlink"/>
                </a:solidFill>
              </a:rPr>
              <a:t> and even for </a:t>
            </a:r>
            <a:r>
              <a:rPr lang="en" sz="1400">
                <a:solidFill>
                  <a:schemeClr val="hlink"/>
                </a:solidFill>
              </a:rPr>
              <a:t>Tesla’s leadership</a:t>
            </a:r>
            <a:r>
              <a:rPr b="0" lang="en" sz="1400">
                <a:solidFill>
                  <a:schemeClr val="hlink"/>
                </a:solidFill>
              </a:rPr>
              <a:t> on </a:t>
            </a:r>
            <a:r>
              <a:rPr lang="en" sz="1400">
                <a:solidFill>
                  <a:schemeClr val="hlink"/>
                </a:solidFill>
              </a:rPr>
              <a:t>how markets react beyond fundamentals</a:t>
            </a:r>
            <a:r>
              <a:rPr b="0" lang="en" sz="1400">
                <a:solidFill>
                  <a:schemeClr val="hlink"/>
                </a:solidFill>
              </a:rPr>
              <a:t>.</a:t>
            </a:r>
            <a:endParaRPr b="0" sz="14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Google Shape;273;p45" title="Screenshot 2025-04-19 at 10.43.3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7900" y="3206700"/>
            <a:ext cx="2446100" cy="18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5" title="Screenshot 2025-04-19 at 10.49.57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0450" y="152400"/>
            <a:ext cx="1981150" cy="2235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How I Modeled Tesla’s Risk Regimes</a:t>
            </a:r>
            <a:endParaRPr b="0" sz="150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b="0" lang="en" sz="1500">
                <a:solidFill>
                  <a:schemeClr val="hlink"/>
                </a:solidFill>
              </a:rPr>
              <a:t>Collected TSLA daily stock prices and 13-week Treasury bill rates from </a:t>
            </a:r>
            <a:r>
              <a:rPr lang="en" sz="1500">
                <a:solidFill>
                  <a:schemeClr val="hlink"/>
                </a:solidFill>
              </a:rPr>
              <a:t>Jan 1 to Mar 31, 2025</a:t>
            </a:r>
            <a:endParaRPr sz="1500">
              <a:solidFill>
                <a:schemeClr val="hlink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b="0" lang="en" sz="1500">
                <a:solidFill>
                  <a:schemeClr val="hlink"/>
                </a:solidFill>
              </a:rPr>
              <a:t>Calculated </a:t>
            </a:r>
            <a:r>
              <a:rPr lang="en" sz="1500">
                <a:solidFill>
                  <a:schemeClr val="hlink"/>
                </a:solidFill>
              </a:rPr>
              <a:t>log returns</a:t>
            </a:r>
            <a:r>
              <a:rPr b="0" lang="en" sz="1500">
                <a:solidFill>
                  <a:schemeClr val="hlink"/>
                </a:solidFill>
              </a:rPr>
              <a:t> and applied: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500">
                <a:solidFill>
                  <a:schemeClr val="hlink"/>
                </a:solidFill>
              </a:rPr>
              <a:t>📈 </a:t>
            </a:r>
            <a:r>
              <a:rPr lang="en" sz="1500">
                <a:solidFill>
                  <a:schemeClr val="hlink"/>
                </a:solidFill>
              </a:rPr>
              <a:t>GARCH(1,1)</a:t>
            </a:r>
            <a:r>
              <a:rPr b="0" lang="en" sz="1500">
                <a:solidFill>
                  <a:schemeClr val="hlink"/>
                </a:solidFill>
              </a:rPr>
              <a:t> model to estimate traditional volatility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500">
                <a:solidFill>
                  <a:schemeClr val="hlink"/>
                </a:solidFill>
              </a:rPr>
              <a:t>🔁 </a:t>
            </a:r>
            <a:r>
              <a:rPr lang="en" sz="1500">
                <a:solidFill>
                  <a:schemeClr val="hlink"/>
                </a:solidFill>
              </a:rPr>
              <a:t>Markov Regime-Switching</a:t>
            </a:r>
            <a:r>
              <a:rPr b="0" lang="en" sz="1500">
                <a:solidFill>
                  <a:schemeClr val="hlink"/>
                </a:solidFill>
              </a:rPr>
              <a:t> model (Hamilton, 1989) to capture shifts in market behavior</a:t>
            </a:r>
            <a:endParaRPr b="0" sz="1500">
              <a:solidFill>
                <a:schemeClr val="hlink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lang="en" sz="1500">
                <a:solidFill>
                  <a:schemeClr val="hlink"/>
                </a:solidFill>
              </a:rPr>
              <a:t>GARCH</a:t>
            </a:r>
            <a:r>
              <a:rPr b="0" lang="en" sz="1500">
                <a:solidFill>
                  <a:schemeClr val="hlink"/>
                </a:solidFill>
              </a:rPr>
              <a:t> captures volatility clustering but assumes a single regime</a:t>
            </a:r>
            <a:endParaRPr b="0" sz="1500">
              <a:solidFill>
                <a:schemeClr val="hlink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lang="en" sz="1500">
                <a:solidFill>
                  <a:schemeClr val="hlink"/>
                </a:solidFill>
              </a:rPr>
              <a:t>Regime-switching</a:t>
            </a:r>
            <a:r>
              <a:rPr b="0" lang="en" sz="1500">
                <a:solidFill>
                  <a:schemeClr val="hlink"/>
                </a:solidFill>
              </a:rPr>
              <a:t> allows for: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Merriweather"/>
              <a:buChar char="○"/>
            </a:pPr>
            <a:r>
              <a:rPr b="0" lang="en" sz="1500">
                <a:solidFill>
                  <a:schemeClr val="hlink"/>
                </a:solidFill>
              </a:rPr>
              <a:t>Different mean/volatility per regime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Merriweather"/>
              <a:buChar char="○"/>
            </a:pPr>
            <a:r>
              <a:rPr b="0" lang="en" sz="1500">
                <a:solidFill>
                  <a:schemeClr val="hlink"/>
                </a:solidFill>
              </a:rPr>
              <a:t>Transition probability estimation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Merriweather"/>
              <a:buChar char="○"/>
            </a:pPr>
            <a:r>
              <a:rPr b="0" lang="en" sz="1500">
                <a:solidFill>
                  <a:schemeClr val="hlink"/>
                </a:solidFill>
              </a:rPr>
              <a:t>Smoothed regime probabilities over time</a:t>
            </a:r>
            <a:endParaRPr b="0" sz="1500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46" title="Screenshot 2025-04-19 at 11.08.41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950" y="196450"/>
            <a:ext cx="2621972" cy="2034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6" title="Screenshot 2025-04-19 at 11.08.46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9950" y="3064300"/>
            <a:ext cx="2621972" cy="188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Key Results &amp; Insights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0861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Two distinct regimes</a:t>
            </a: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identified:</a:t>
            </a:r>
            <a:endParaRPr b="0" sz="140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Regime 0 → Stable returns, low volatility</a:t>
            </a:r>
            <a:endParaRPr b="0" sz="140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861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Regime 1 → Elevated volatility, frequent negative returns</a:t>
            </a:r>
            <a:endParaRPr b="0" sz="140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Markov-switching model</a:t>
            </a: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assigned probabilities dynamically for each trading day</a:t>
            </a:r>
            <a:endParaRPr b="0" sz="140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Key insight:</a:t>
            </a:r>
            <a:b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Tesla entered high-volatility regimes </a:t>
            </a: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without any major events</a:t>
            </a: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(e.g., Jan 19–23, Mar 5–8)</a:t>
            </a:r>
            <a:b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→ Suggests </a:t>
            </a: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investor overreaction</a:t>
            </a: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fear-driven behavior</a:t>
            </a:r>
            <a:endParaRPr sz="140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GARCH model produced consistent volatility bands but </a:t>
            </a: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missed regime changes</a:t>
            </a:r>
            <a:endParaRPr sz="140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b="0"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Regime-based VaR was more adaptive and </a:t>
            </a:r>
            <a:r>
              <a:rPr lang="en" sz="140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risk-aware during stress</a:t>
            </a:r>
            <a:endParaRPr sz="1400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87" name="Google Shape;287;p47" title="Screenshot 2025-04-19 at 11.22.5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3500" y="937475"/>
            <a:ext cx="2323126" cy="308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Why It Matters &amp; What’s Next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-3143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b="0" lang="en" sz="1500">
                <a:solidFill>
                  <a:schemeClr val="hlink"/>
                </a:solidFill>
              </a:rPr>
              <a:t>Regime-switching models uncover </a:t>
            </a:r>
            <a:r>
              <a:rPr lang="en" sz="1500">
                <a:solidFill>
                  <a:schemeClr val="hlink"/>
                </a:solidFill>
              </a:rPr>
              <a:t>hidden behavior patterns</a:t>
            </a:r>
            <a:r>
              <a:rPr b="0" lang="en" sz="1500">
                <a:solidFill>
                  <a:schemeClr val="hlink"/>
                </a:solidFill>
              </a:rPr>
              <a:t> in TSLA's price movements</a:t>
            </a:r>
            <a:endParaRPr b="0" sz="1500">
              <a:solidFill>
                <a:schemeClr val="hlink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Merriweather"/>
              <a:buChar char="●"/>
            </a:pPr>
            <a:r>
              <a:rPr b="0" lang="en" sz="1500">
                <a:solidFill>
                  <a:schemeClr val="hlink"/>
                </a:solidFill>
              </a:rPr>
              <a:t>Useful for: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500">
                <a:solidFill>
                  <a:schemeClr val="hlink"/>
                </a:solidFill>
              </a:rPr>
              <a:t>🚨 </a:t>
            </a:r>
            <a:r>
              <a:rPr lang="en" sz="1500">
                <a:solidFill>
                  <a:schemeClr val="hlink"/>
                </a:solidFill>
              </a:rPr>
              <a:t>Detecting panic</a:t>
            </a:r>
            <a:r>
              <a:rPr b="0" lang="en" sz="1500">
                <a:solidFill>
                  <a:schemeClr val="hlink"/>
                </a:solidFill>
              </a:rPr>
              <a:t> and fear-based investing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500">
                <a:solidFill>
                  <a:schemeClr val="hlink"/>
                </a:solidFill>
              </a:rPr>
              <a:t>🧠 </a:t>
            </a:r>
            <a:r>
              <a:rPr lang="en" sz="1500">
                <a:solidFill>
                  <a:schemeClr val="hlink"/>
                </a:solidFill>
              </a:rPr>
              <a:t>Decision timing</a:t>
            </a:r>
            <a:r>
              <a:rPr b="0" lang="en" sz="1500">
                <a:solidFill>
                  <a:schemeClr val="hlink"/>
                </a:solidFill>
              </a:rPr>
              <a:t> (announcements, earnings, tweets)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500">
                <a:solidFill>
                  <a:schemeClr val="hlink"/>
                </a:solidFill>
              </a:rPr>
              <a:t>📊 </a:t>
            </a:r>
            <a:r>
              <a:rPr lang="en" sz="1500">
                <a:solidFill>
                  <a:schemeClr val="hlink"/>
                </a:solidFill>
              </a:rPr>
              <a:t>Improving risk forecasts</a:t>
            </a:r>
            <a:r>
              <a:rPr b="0" lang="en" sz="1500">
                <a:solidFill>
                  <a:schemeClr val="hlink"/>
                </a:solidFill>
              </a:rPr>
              <a:t> beyond GARCH</a:t>
            </a:r>
            <a:endParaRPr b="0" sz="1500">
              <a:solidFill>
                <a:schemeClr val="hlink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●"/>
            </a:pPr>
            <a:r>
              <a:rPr b="0" lang="en" sz="1500">
                <a:solidFill>
                  <a:schemeClr val="hlink"/>
                </a:solidFill>
              </a:rPr>
              <a:t>This approach can help </a:t>
            </a:r>
            <a:r>
              <a:rPr lang="en" sz="1500">
                <a:solidFill>
                  <a:schemeClr val="hlink"/>
                </a:solidFill>
              </a:rPr>
              <a:t>leaders like Elon Musk</a:t>
            </a:r>
            <a:r>
              <a:rPr b="0" lang="en" sz="1500">
                <a:solidFill>
                  <a:schemeClr val="hlink"/>
                </a:solidFill>
              </a:rPr>
              <a:t>: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Merriweather"/>
              <a:buChar char="○"/>
            </a:pPr>
            <a:r>
              <a:rPr b="0" lang="en" sz="1500">
                <a:solidFill>
                  <a:schemeClr val="hlink"/>
                </a:solidFill>
              </a:rPr>
              <a:t>Spot market overreactions early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Merriweather"/>
              <a:buChar char="○"/>
            </a:pPr>
            <a:r>
              <a:rPr b="0" lang="en" sz="1500">
                <a:solidFill>
                  <a:schemeClr val="hlink"/>
                </a:solidFill>
              </a:rPr>
              <a:t>Stabilize investor sentiment proactively</a:t>
            </a:r>
            <a:endParaRPr b="0" sz="1500">
              <a:solidFill>
                <a:schemeClr val="hlink"/>
              </a:solidFill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Merriweather"/>
              <a:buChar char="●"/>
            </a:pPr>
            <a:r>
              <a:rPr lang="en" sz="1500">
                <a:solidFill>
                  <a:schemeClr val="hlink"/>
                </a:solidFill>
              </a:rPr>
              <a:t>Next Steps:</a:t>
            </a:r>
            <a:endParaRPr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500">
                <a:solidFill>
                  <a:schemeClr val="hlink"/>
                </a:solidFill>
              </a:rPr>
              <a:t>➕ Integrate </a:t>
            </a:r>
            <a:r>
              <a:rPr lang="en" sz="1500">
                <a:solidFill>
                  <a:schemeClr val="hlink"/>
                </a:solidFill>
              </a:rPr>
              <a:t>macroeconomic signals</a:t>
            </a:r>
            <a:r>
              <a:rPr b="0" lang="en" sz="1500">
                <a:solidFill>
                  <a:schemeClr val="hlink"/>
                </a:solidFill>
              </a:rPr>
              <a:t> (e.g., Fed rate hikes, CPI)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500">
                <a:solidFill>
                  <a:schemeClr val="hlink"/>
                </a:solidFill>
              </a:rPr>
              <a:t>📰 Match </a:t>
            </a:r>
            <a:r>
              <a:rPr lang="en" sz="1500">
                <a:solidFill>
                  <a:schemeClr val="hlink"/>
                </a:solidFill>
              </a:rPr>
              <a:t>live news sentiment</a:t>
            </a:r>
            <a:r>
              <a:rPr b="0" lang="en" sz="1500">
                <a:solidFill>
                  <a:schemeClr val="hlink"/>
                </a:solidFill>
              </a:rPr>
              <a:t> with regime shifts using NLP</a:t>
            </a:r>
            <a:endParaRPr b="0" sz="1500">
              <a:solidFill>
                <a:schemeClr val="hlink"/>
              </a:solidFill>
            </a:endParaRPr>
          </a:p>
          <a:p>
            <a:pPr indent="-3143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100000"/>
              <a:buFont typeface="Arial"/>
              <a:buChar char="○"/>
            </a:pPr>
            <a:r>
              <a:rPr b="0" lang="en" sz="1500">
                <a:solidFill>
                  <a:schemeClr val="hlink"/>
                </a:solidFill>
              </a:rPr>
              <a:t>🔄 Apply this framework to </a:t>
            </a:r>
            <a:r>
              <a:rPr lang="en" sz="1500">
                <a:solidFill>
                  <a:schemeClr val="hlink"/>
                </a:solidFill>
              </a:rPr>
              <a:t>other volatile assets</a:t>
            </a:r>
            <a:r>
              <a:rPr b="0" lang="en" sz="1500">
                <a:solidFill>
                  <a:schemeClr val="hlink"/>
                </a:solidFill>
              </a:rPr>
              <a:t> like </a:t>
            </a:r>
            <a:r>
              <a:rPr lang="en" sz="1500">
                <a:solidFill>
                  <a:schemeClr val="hlink"/>
                </a:solidFill>
              </a:rPr>
              <a:t>NVDA</a:t>
            </a:r>
            <a:r>
              <a:rPr b="0" lang="en" sz="1500">
                <a:solidFill>
                  <a:schemeClr val="hlink"/>
                </a:solidFill>
              </a:rPr>
              <a:t>, </a:t>
            </a:r>
            <a:r>
              <a:rPr lang="en" sz="1500">
                <a:solidFill>
                  <a:schemeClr val="hlink"/>
                </a:solidFill>
              </a:rPr>
              <a:t>Bitcoin</a:t>
            </a:r>
            <a:r>
              <a:rPr b="0" lang="en" sz="1500">
                <a:solidFill>
                  <a:schemeClr val="hlink"/>
                </a:solidFill>
              </a:rPr>
              <a:t>, or </a:t>
            </a:r>
            <a:r>
              <a:rPr lang="en" sz="1500">
                <a:solidFill>
                  <a:schemeClr val="hlink"/>
                </a:solidFill>
              </a:rPr>
              <a:t>AI stocks</a:t>
            </a:r>
            <a:endParaRPr sz="1500">
              <a:solidFill>
                <a:schemeClr val="hlink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293" name="Google Shape;293;p48" title="Screenshot 2025-04-19 at 11.38.4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9525" y="274775"/>
            <a:ext cx="2355850" cy="191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8" title="Screenshot 2025-04-19 at 11.39.46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4000" y="2672250"/>
            <a:ext cx="2355849" cy="162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cience Presentation">
  <a:themeElements>
    <a:clrScheme name="Simple Light">
      <a:dk1>
        <a:srgbClr val="005088"/>
      </a:dk1>
      <a:lt1>
        <a:srgbClr val="F3F0DF"/>
      </a:lt1>
      <a:dk2>
        <a:srgbClr val="121212"/>
      </a:dk2>
      <a:lt2>
        <a:srgbClr val="D0E0E3"/>
      </a:lt2>
      <a:accent1>
        <a:srgbClr val="11CAA0"/>
      </a:accent1>
      <a:accent2>
        <a:srgbClr val="6D6D6B"/>
      </a:accent2>
      <a:accent3>
        <a:srgbClr val="FFFFFF"/>
      </a:accent3>
      <a:accent4>
        <a:srgbClr val="656839"/>
      </a:accent4>
      <a:accent5>
        <a:srgbClr val="774936"/>
      </a:accent5>
      <a:accent6>
        <a:srgbClr val="C492B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